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6" r:id="rId5"/>
    <p:sldId id="277" r:id="rId6"/>
    <p:sldId id="259" r:id="rId7"/>
    <p:sldId id="282" r:id="rId8"/>
    <p:sldId id="283" r:id="rId9"/>
    <p:sldId id="260" r:id="rId10"/>
    <p:sldId id="270" r:id="rId11"/>
    <p:sldId id="261" r:id="rId12"/>
    <p:sldId id="271" r:id="rId13"/>
    <p:sldId id="262" r:id="rId14"/>
    <p:sldId id="273" r:id="rId15"/>
    <p:sldId id="263" r:id="rId16"/>
    <p:sldId id="274" r:id="rId17"/>
    <p:sldId id="264" r:id="rId18"/>
    <p:sldId id="275" r:id="rId19"/>
    <p:sldId id="265" r:id="rId20"/>
    <p:sldId id="278" r:id="rId21"/>
    <p:sldId id="266" r:id="rId22"/>
    <p:sldId id="279" r:id="rId23"/>
    <p:sldId id="284" r:id="rId24"/>
    <p:sldId id="285" r:id="rId25"/>
    <p:sldId id="286" r:id="rId26"/>
    <p:sldId id="267" r:id="rId27"/>
    <p:sldId id="281" r:id="rId28"/>
    <p:sldId id="268" r:id="rId29"/>
    <p:sldId id="280" r:id="rId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29" userDrawn="1">
          <p15:clr>
            <a:srgbClr val="A4A3A4"/>
          </p15:clr>
        </p15:guide>
        <p15:guide id="2" pos="7151" userDrawn="1">
          <p15:clr>
            <a:srgbClr val="A4A3A4"/>
          </p15:clr>
        </p15:guide>
        <p15:guide id="3" orient="horz" pos="232" userDrawn="1">
          <p15:clr>
            <a:srgbClr val="A4A3A4"/>
          </p15:clr>
        </p15:guide>
        <p15:guide id="4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70"/>
      </p:cViewPr>
      <p:guideLst>
        <p:guide pos="529"/>
        <p:guide pos="7151"/>
        <p:guide orient="horz" pos="232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232756" y="0"/>
            <a:ext cx="407324" cy="6858000"/>
          </a:xfrm>
          <a:prstGeom prst="rect">
            <a:avLst/>
          </a:prstGeom>
          <a:solidFill>
            <a:srgbClr val="27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1551920" y="0"/>
            <a:ext cx="407324" cy="6858000"/>
          </a:xfrm>
          <a:prstGeom prst="rect">
            <a:avLst/>
          </a:prstGeom>
          <a:solidFill>
            <a:srgbClr val="27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86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74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00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7537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40" y="4061460"/>
            <a:ext cx="2788920" cy="27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4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08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72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35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4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7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48E7-8293-4917-B239-A76C1BFD1CD5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64BC-675B-455A-B009-8B1CF9D6224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1551920" y="0"/>
            <a:ext cx="407324" cy="6858000"/>
          </a:xfrm>
          <a:prstGeom prst="rect">
            <a:avLst/>
          </a:prstGeom>
          <a:solidFill>
            <a:srgbClr val="27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232756" y="0"/>
            <a:ext cx="407324" cy="6858000"/>
          </a:xfrm>
          <a:prstGeom prst="rect">
            <a:avLst/>
          </a:prstGeom>
          <a:solidFill>
            <a:srgbClr val="272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262" y="0"/>
            <a:ext cx="1341761" cy="134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3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Neuheiten in Dynamics 365 Business Central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540" y="4061460"/>
            <a:ext cx="2788920" cy="279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Adressformatierung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 Option „Ort + Bundesregion + PLZ-Code“</a:t>
            </a:r>
          </a:p>
          <a:p>
            <a:endParaRPr lang="de-DE" dirty="0" smtClean="0"/>
          </a:p>
          <a:p>
            <a:r>
              <a:rPr lang="de-DE" dirty="0" smtClean="0"/>
              <a:t>Beschriftung von „Bundesregion“ kann nach </a:t>
            </a:r>
            <a:br>
              <a:rPr lang="de-DE" dirty="0" smtClean="0"/>
            </a:br>
            <a:r>
              <a:rPr lang="de-DE" dirty="0" smtClean="0"/>
              <a:t>Bedarf auf Bundesland/Region/Provinz oder </a:t>
            </a:r>
            <a:br>
              <a:rPr lang="de-DE" dirty="0" smtClean="0"/>
            </a:br>
            <a:r>
              <a:rPr lang="de-DE" dirty="0" smtClean="0"/>
              <a:t>ähnliches angepasst werden</a:t>
            </a:r>
          </a:p>
          <a:p>
            <a:endParaRPr lang="de-DE" dirty="0" smtClean="0"/>
          </a:p>
          <a:p>
            <a:r>
              <a:rPr lang="de-DE" dirty="0" smtClean="0"/>
              <a:t>„benutzerdefiniertes Adressformat“ ermöglicht ein individuelles Adressformat für einen Ländercode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825625"/>
            <a:ext cx="3046413" cy="178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1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Dateianhänge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908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Dateianhänge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Dateianhänge für Artikel, Debitoren, Kreditoren, Projekten und Ressourcen</a:t>
            </a:r>
          </a:p>
          <a:p>
            <a:pPr marL="0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Bei Bedarf: Übertragung dieser in entsprechende EK- und VK-Belege</a:t>
            </a:r>
          </a:p>
          <a:p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/>
          <a:stretch>
            <a:fillRect/>
          </a:stretch>
        </p:blipFill>
        <p:spPr>
          <a:xfrm>
            <a:off x="3690303" y="3109912"/>
            <a:ext cx="7661910" cy="1147763"/>
          </a:xfrm>
          <a:prstGeom prst="rect">
            <a:avLst/>
          </a:prstGeom>
        </p:spPr>
      </p:pic>
      <p:pic>
        <p:nvPicPr>
          <p:cNvPr id="8" name="Grafik 7"/>
          <p:cNvPicPr/>
          <p:nvPr/>
        </p:nvPicPr>
        <p:blipFill>
          <a:blip r:embed="rId3"/>
          <a:stretch>
            <a:fillRect/>
          </a:stretch>
        </p:blipFill>
        <p:spPr>
          <a:xfrm>
            <a:off x="982663" y="2769393"/>
            <a:ext cx="2608262" cy="681038"/>
          </a:xfrm>
          <a:prstGeom prst="rect">
            <a:avLst/>
          </a:prstGeom>
        </p:spPr>
      </p:pic>
      <p:pic>
        <p:nvPicPr>
          <p:cNvPr id="9" name="Grafik 8"/>
          <p:cNvPicPr/>
          <p:nvPr/>
        </p:nvPicPr>
        <p:blipFill>
          <a:blip r:embed="rId4"/>
          <a:stretch>
            <a:fillRect/>
          </a:stretch>
        </p:blipFill>
        <p:spPr>
          <a:xfrm>
            <a:off x="1971676" y="4734718"/>
            <a:ext cx="9380537" cy="1577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Periodenspezifische Zinssätze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Periodenspezifische Zinssätze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Möglichkeit mehrere periodenspezifische Zinssätze für eine Zinskondition festzulegen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Ohne periodenspezifische Zinssätze wird der Zinssatz der Zinskondition verwendet</a:t>
            </a:r>
          </a:p>
          <a:p>
            <a:r>
              <a:rPr lang="de-DE" dirty="0" smtClean="0"/>
              <a:t>Verwendung von „Detaillierte Zeilenbeschreibung“ und Übertragung in die Zinsberechnungszeilen bei mehreren Zinskonditionen im Beleg </a:t>
            </a: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638425"/>
            <a:ext cx="7856537" cy="15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Buchhaltungsperioden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34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Buchhaltungsperioden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Einrichtung eines Mandaten erfordert keine Anlage von Buchhaltungsperioden mehr</a:t>
            </a:r>
          </a:p>
          <a:p>
            <a:pPr lvl="1"/>
            <a:r>
              <a:rPr lang="de-DE" dirty="0" smtClean="0"/>
              <a:t>Verwendung von Kalenderjahr statt Fiskaljahr und Kalendermonat statt Periode</a:t>
            </a:r>
          </a:p>
          <a:p>
            <a:endParaRPr lang="de-DE" dirty="0" smtClean="0"/>
          </a:p>
          <a:p>
            <a:r>
              <a:rPr lang="de-DE" dirty="0" smtClean="0"/>
              <a:t>Buchhaltungsperioden </a:t>
            </a:r>
            <a:r>
              <a:rPr lang="de-DE" dirty="0" smtClean="0"/>
              <a:t>sind erst bei Abschluss </a:t>
            </a:r>
            <a:r>
              <a:rPr lang="de-DE" dirty="0" smtClean="0"/>
              <a:t>des Geschäftsjahres notwendig</a:t>
            </a:r>
          </a:p>
          <a:p>
            <a:r>
              <a:rPr lang="de-DE" dirty="0" smtClean="0"/>
              <a:t>Rückwirkende Einrichtung </a:t>
            </a:r>
            <a:r>
              <a:rPr lang="de-DE" dirty="0" smtClean="0"/>
              <a:t>ist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7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Kontenschema kopieren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67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Kontenschema kopieren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Neue </a:t>
            </a:r>
            <a:r>
              <a:rPr lang="de-DE" dirty="0" smtClean="0"/>
              <a:t>Funktion </a:t>
            </a:r>
            <a:r>
              <a:rPr lang="de-DE" dirty="0" smtClean="0"/>
              <a:t>ermöglicht </a:t>
            </a:r>
            <a:r>
              <a:rPr lang="de-DE" dirty="0" smtClean="0"/>
              <a:t>ein schnelles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kopieren vorhandener </a:t>
            </a:r>
            <a:r>
              <a:rPr lang="de-DE" dirty="0" smtClean="0"/>
              <a:t>Kontenschemata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Bei Bearbeitung eines automatisch </a:t>
            </a:r>
            <a:br>
              <a:rPr lang="de-DE" dirty="0" smtClean="0"/>
            </a:br>
            <a:r>
              <a:rPr lang="de-DE" dirty="0" smtClean="0"/>
              <a:t>erstellten Kontenschemas gibt es </a:t>
            </a:r>
            <a:r>
              <a:rPr lang="de-DE" dirty="0" smtClean="0"/>
              <a:t>bei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Hinweismeldung die Möglichkeit </a:t>
            </a:r>
            <a:br>
              <a:rPr lang="de-DE" dirty="0" smtClean="0"/>
            </a:br>
            <a:r>
              <a:rPr lang="de-DE" dirty="0" smtClean="0"/>
              <a:t>eine Kopie zu erstellen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613" y="1162050"/>
            <a:ext cx="3911600" cy="24288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663" y="4224338"/>
            <a:ext cx="47815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Zuschreibung von Anlagegütern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8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Wiederkehrende Verk.- und </a:t>
            </a:r>
            <a:r>
              <a:rPr lang="de-DE" dirty="0" err="1" smtClean="0"/>
              <a:t>Eink</a:t>
            </a:r>
            <a:r>
              <a:rPr lang="de-DE" dirty="0" smtClean="0"/>
              <a:t>.-Zeilen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4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Zuschreibung von Anlagegütern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Aufwertung</a:t>
            </a:r>
            <a:r>
              <a:rPr lang="de-DE" dirty="0" smtClean="0"/>
              <a:t> </a:t>
            </a:r>
            <a:r>
              <a:rPr lang="de-DE" dirty="0" smtClean="0"/>
              <a:t>einer Anlage mit der Einkaufsrechnung als Beleg dokumentieren</a:t>
            </a:r>
          </a:p>
          <a:p>
            <a:endParaRPr lang="de-DE" dirty="0" smtClean="0"/>
          </a:p>
          <a:p>
            <a:r>
              <a:rPr lang="de-DE" dirty="0" smtClean="0"/>
              <a:t>Im Feld „Anlagenbuchungsart“ der EK-Rechnungszeile die entsprechende Option auswählen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025" y="4151312"/>
            <a:ext cx="899160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4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Artikelart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17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Artikelart „Kein Bestand“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„Kein Bestand“</a:t>
            </a:r>
          </a:p>
          <a:p>
            <a:pPr lvl="1"/>
            <a:r>
              <a:rPr lang="de-DE" dirty="0" smtClean="0"/>
              <a:t>Eine physikalische Einheit – keine Nachverfolgung von Lagermengen und Werten. Es werden nur ausgewählte Geschäftsarten und Funktionen unterstützt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Lagerabgangsmethode = FIFO</a:t>
            </a:r>
          </a:p>
          <a:p>
            <a:r>
              <a:rPr lang="de-DE" dirty="0" smtClean="0"/>
              <a:t>Kein Lagerort im EK und VK</a:t>
            </a:r>
          </a:p>
          <a:p>
            <a:r>
              <a:rPr lang="de-DE" dirty="0" smtClean="0"/>
              <a:t>Einstandspreis immer reguliert</a:t>
            </a:r>
          </a:p>
          <a:p>
            <a:r>
              <a:rPr lang="de-DE" dirty="0" smtClean="0"/>
              <a:t>Funktion „Lager regulieren“ deaktiviert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5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Artikelkarte „kein Bestand“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Bestand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„kein Bestand“</a:t>
            </a:r>
            <a:endParaRPr lang="de-DE" dirty="0"/>
          </a:p>
        </p:txBody>
      </p:sp>
      <p:pic>
        <p:nvPicPr>
          <p:cNvPr id="12" name="Inhaltsplatzhalt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2939143"/>
            <a:ext cx="5183188" cy="2816452"/>
          </a:xfrm>
          <a:prstGeom prst="rect">
            <a:avLst/>
          </a:prstGeom>
        </p:spPr>
      </p:pic>
      <p:pic>
        <p:nvPicPr>
          <p:cNvPr id="13" name="Inhaltsplatzhalter 12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2953525"/>
            <a:ext cx="5157787" cy="27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56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Artikelkarte „kein Bestand“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Bestand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„kein Bestand“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172200" y="3928395"/>
            <a:ext cx="5183188" cy="837948"/>
          </a:xfrm>
          <a:prstGeom prst="rect">
            <a:avLst/>
          </a:prstGeom>
        </p:spPr>
      </p:pic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39788" y="3645216"/>
            <a:ext cx="5157787" cy="140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71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Artikelkarte „kein Bestand“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Bestand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„kein Bestand“</a:t>
            </a:r>
            <a:endParaRPr lang="de-DE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4064089"/>
            <a:ext cx="5157787" cy="566559"/>
          </a:xfrm>
          <a:prstGeom prst="rect">
            <a:avLst/>
          </a:prstGeom>
        </p:spPr>
      </p:pic>
      <p:pic>
        <p:nvPicPr>
          <p:cNvPr id="10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4135810"/>
            <a:ext cx="5183188" cy="42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Intrastat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4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Intrastat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Die EU-Versandcodes für </a:t>
            </a:r>
            <a:r>
              <a:rPr lang="de-DE" dirty="0" err="1" smtClean="0"/>
              <a:t>Intrastat</a:t>
            </a:r>
            <a:r>
              <a:rPr lang="de-DE" dirty="0" smtClean="0"/>
              <a:t> werden nun unterstützt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7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Artikel sperren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72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Artikel sperren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 der Artikelkarte unter:</a:t>
            </a:r>
          </a:p>
          <a:p>
            <a:pPr lvl="1"/>
            <a:r>
              <a:rPr lang="de-DE" dirty="0" smtClean="0"/>
              <a:t>„Preise und Verkauf“ für den Verkauf sperren</a:t>
            </a:r>
          </a:p>
          <a:p>
            <a:pPr lvl="1"/>
            <a:r>
              <a:rPr lang="de-DE" dirty="0" smtClean="0"/>
              <a:t>„Beschaffung“ für den Einkauf sperren</a:t>
            </a:r>
          </a:p>
          <a:p>
            <a:endParaRPr lang="de-DE" dirty="0" smtClean="0"/>
          </a:p>
          <a:p>
            <a:r>
              <a:rPr lang="de-DE" dirty="0" smtClean="0"/>
              <a:t>Gesperrte Artikel können im entsprechenden Bereich nicht erfasst werden.</a:t>
            </a:r>
          </a:p>
          <a:p>
            <a:r>
              <a:rPr lang="de-DE" dirty="0" smtClean="0"/>
              <a:t>Gesperrte Artikel tauchen in den zugehörigen Artikelübersichten nicht auf.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575" y="2613820"/>
            <a:ext cx="2286000" cy="409575"/>
          </a:xfrm>
          <a:prstGeom prst="rect">
            <a:avLst/>
          </a:prstGeom>
        </p:spPr>
      </p:pic>
      <p:pic>
        <p:nvPicPr>
          <p:cNvPr id="7" name="Grafi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575" y="2232820"/>
            <a:ext cx="20764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Wiederkehrende Verk.- und </a:t>
            </a:r>
            <a:r>
              <a:rPr lang="de-DE" dirty="0" err="1" smtClean="0"/>
              <a:t>Eink</a:t>
            </a:r>
            <a:r>
              <a:rPr lang="de-DE" dirty="0" smtClean="0"/>
              <a:t>.-Zeilen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Erweiterung um vier Felder, die das Einfügen in Angebote, Aufträge, Rechnungen und Gutschriften definieren</a:t>
            </a:r>
          </a:p>
          <a:p>
            <a:r>
              <a:rPr lang="de-DE" dirty="0" smtClean="0"/>
              <a:t>Optionen für „Manuell“, „Automatisch“ und „Immer bestätigen“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/>
          <a:stretch>
            <a:fillRect/>
          </a:stretch>
        </p:blipFill>
        <p:spPr>
          <a:xfrm>
            <a:off x="836613" y="3200400"/>
            <a:ext cx="10515600" cy="297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0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Zahlungsprognose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3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Zahlungsprognose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Erweiterung, die </a:t>
            </a:r>
            <a:br>
              <a:rPr lang="de-DE" dirty="0" smtClean="0"/>
            </a:br>
            <a:r>
              <a:rPr lang="de-DE" dirty="0" smtClean="0"/>
              <a:t>Prognosen zur </a:t>
            </a:r>
            <a:br>
              <a:rPr lang="de-DE" dirty="0" smtClean="0"/>
            </a:br>
            <a:r>
              <a:rPr lang="de-DE" dirty="0" smtClean="0"/>
              <a:t>Pünktlichkeit von </a:t>
            </a:r>
            <a:br>
              <a:rPr lang="de-DE" dirty="0" smtClean="0"/>
            </a:br>
            <a:r>
              <a:rPr lang="de-DE" dirty="0" smtClean="0"/>
              <a:t>Zahlungen aufstellt</a:t>
            </a:r>
          </a:p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0" y="1825625"/>
            <a:ext cx="7429500" cy="38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Kopieren und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959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615882"/>
            <a:ext cx="8258175" cy="1032193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Kopieren …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 </a:t>
            </a:r>
            <a:r>
              <a:rPr lang="de-DE" dirty="0" smtClean="0"/>
              <a:t>Zeilenansichten ist es möglich Daten </a:t>
            </a:r>
            <a:r>
              <a:rPr lang="de-DE" dirty="0" smtClean="0"/>
              <a:t>in </a:t>
            </a:r>
            <a:r>
              <a:rPr lang="de-DE" dirty="0" smtClean="0"/>
              <a:t>andere Office Produkte zu kopieren</a:t>
            </a:r>
            <a:endParaRPr lang="de-DE" dirty="0"/>
          </a:p>
        </p:txBody>
      </p:sp>
      <p:pic>
        <p:nvPicPr>
          <p:cNvPr id="8" name="Grafik 7"/>
          <p:cNvPicPr/>
          <p:nvPr/>
        </p:nvPicPr>
        <p:blipFill>
          <a:blip r:embed="rId3"/>
          <a:stretch>
            <a:fillRect/>
          </a:stretch>
        </p:blipFill>
        <p:spPr>
          <a:xfrm>
            <a:off x="6059488" y="3290094"/>
            <a:ext cx="5292724" cy="3021806"/>
          </a:xfrm>
          <a:prstGeom prst="rect">
            <a:avLst/>
          </a:prstGeom>
        </p:spPr>
      </p:pic>
      <p:sp>
        <p:nvSpPr>
          <p:cNvPr id="2" name="Rechteckiger Pfeil 1"/>
          <p:cNvSpPr/>
          <p:nvPr/>
        </p:nvSpPr>
        <p:spPr>
          <a:xfrm rot="10800000" flipH="1">
            <a:off x="3952875" y="3915569"/>
            <a:ext cx="1590675" cy="15525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</a:t>
            </a:r>
            <a:r>
              <a:rPr lang="de-DE" dirty="0" smtClean="0"/>
              <a:t>nd Einfügen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ist möglich Daten aus anderen Applikationen in Zeilenansichten </a:t>
            </a:r>
            <a:r>
              <a:rPr lang="de-DE" dirty="0" smtClean="0"/>
              <a:t>von </a:t>
            </a:r>
            <a:r>
              <a:rPr lang="de-DE" dirty="0" smtClean="0"/>
              <a:t>Business Central einzufügen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880359"/>
            <a:ext cx="5294312" cy="1869441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4465001"/>
            <a:ext cx="9461500" cy="1731329"/>
          </a:xfrm>
          <a:prstGeom prst="rect">
            <a:avLst/>
          </a:prstGeom>
        </p:spPr>
      </p:pic>
      <p:sp>
        <p:nvSpPr>
          <p:cNvPr id="6" name="Rechteckiger Pfeil 5"/>
          <p:cNvSpPr/>
          <p:nvPr/>
        </p:nvSpPr>
        <p:spPr>
          <a:xfrm rot="16200000" flipH="1">
            <a:off x="4233231" y="2876866"/>
            <a:ext cx="1120457" cy="178594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Adressformatierung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58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Breitbild</PresentationFormat>
  <Paragraphs>88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</vt:lpstr>
      <vt:lpstr>Neuheiten in Dynamics 365 Business Central</vt:lpstr>
      <vt:lpstr>Wiederkehrende Verk.- und Eink.-Zeilen</vt:lpstr>
      <vt:lpstr>Wiederkehrende Verk.- und Eink.-Zeilen</vt:lpstr>
      <vt:lpstr>Zahlungsprognose</vt:lpstr>
      <vt:lpstr>Zahlungsprognose</vt:lpstr>
      <vt:lpstr>Kopieren und Einfügen</vt:lpstr>
      <vt:lpstr>Kopieren …</vt:lpstr>
      <vt:lpstr>und Einfügen</vt:lpstr>
      <vt:lpstr>Adressformatierung</vt:lpstr>
      <vt:lpstr>Adressformatierung</vt:lpstr>
      <vt:lpstr>Dateianhänge</vt:lpstr>
      <vt:lpstr>Dateianhänge</vt:lpstr>
      <vt:lpstr>Periodenspezifische Zinssätze</vt:lpstr>
      <vt:lpstr>Periodenspezifische Zinssätze</vt:lpstr>
      <vt:lpstr>Buchhaltungsperioden</vt:lpstr>
      <vt:lpstr>Buchhaltungsperioden</vt:lpstr>
      <vt:lpstr>Kontenschema kopieren</vt:lpstr>
      <vt:lpstr>Kontenschema kopieren</vt:lpstr>
      <vt:lpstr>Zuschreibung von Anlagegütern</vt:lpstr>
      <vt:lpstr>Zuschreibung von Anlagegütern</vt:lpstr>
      <vt:lpstr>Neue Artikelart</vt:lpstr>
      <vt:lpstr>Neue Artikelart „Kein Bestand“</vt:lpstr>
      <vt:lpstr>Neue Artikelkarte „kein Bestand“</vt:lpstr>
      <vt:lpstr>Neue Artikelkarte „kein Bestand“</vt:lpstr>
      <vt:lpstr>Neue Artikelkarte „kein Bestand“</vt:lpstr>
      <vt:lpstr>Intrastat</vt:lpstr>
      <vt:lpstr>Intrastat</vt:lpstr>
      <vt:lpstr>Artikel sperren</vt:lpstr>
      <vt:lpstr>Artikel sperren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in Business Central</dc:title>
  <dc:creator>Alexander Gepp</dc:creator>
  <cp:lastModifiedBy>Alexander Gepp</cp:lastModifiedBy>
  <cp:revision>22</cp:revision>
  <dcterms:created xsi:type="dcterms:W3CDTF">2019-01-31T14:23:47Z</dcterms:created>
  <dcterms:modified xsi:type="dcterms:W3CDTF">2019-02-01T16:08:07Z</dcterms:modified>
</cp:coreProperties>
</file>